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94" r:id="rId2"/>
    <p:sldId id="406" r:id="rId3"/>
    <p:sldId id="407" r:id="rId4"/>
    <p:sldId id="408" r:id="rId5"/>
    <p:sldId id="410" r:id="rId6"/>
    <p:sldId id="411" r:id="rId7"/>
    <p:sldId id="424" r:id="rId8"/>
    <p:sldId id="425" r:id="rId9"/>
    <p:sldId id="426" r:id="rId10"/>
    <p:sldId id="412" r:id="rId11"/>
    <p:sldId id="415" r:id="rId12"/>
    <p:sldId id="414" r:id="rId13"/>
    <p:sldId id="413" r:id="rId14"/>
    <p:sldId id="416" r:id="rId15"/>
    <p:sldId id="418" r:id="rId16"/>
    <p:sldId id="417" r:id="rId17"/>
    <p:sldId id="419" r:id="rId18"/>
    <p:sldId id="421" r:id="rId19"/>
    <p:sldId id="420" r:id="rId20"/>
    <p:sldId id="422" r:id="rId21"/>
    <p:sldId id="423" r:id="rId22"/>
    <p:sldId id="310" r:id="rId23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buChar char="•"/>
      <a:defRPr sz="12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buChar char="•"/>
      <a:defRPr sz="12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buChar char="•"/>
      <a:defRPr sz="12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buChar char="•"/>
      <a:defRPr sz="12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buChar char="•"/>
      <a:defRPr sz="12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187752C-9E1B-421B-80C8-F3CA6B186872}">
          <p14:sldIdLst>
            <p14:sldId id="394"/>
          </p14:sldIdLst>
        </p14:section>
        <p14:section name="Untitled Section" id="{6B455932-F0AF-46D0-BA14-B2AB5FA8F29A}">
          <p14:sldIdLst>
            <p14:sldId id="406"/>
            <p14:sldId id="407"/>
            <p14:sldId id="408"/>
            <p14:sldId id="410"/>
            <p14:sldId id="411"/>
            <p14:sldId id="424"/>
            <p14:sldId id="425"/>
            <p14:sldId id="426"/>
            <p14:sldId id="412"/>
            <p14:sldId id="415"/>
            <p14:sldId id="414"/>
            <p14:sldId id="413"/>
            <p14:sldId id="416"/>
            <p14:sldId id="418"/>
            <p14:sldId id="417"/>
            <p14:sldId id="419"/>
            <p14:sldId id="421"/>
            <p14:sldId id="420"/>
            <p14:sldId id="422"/>
            <p14:sldId id="423"/>
            <p14:sldId id="31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FF0000"/>
    <a:srgbClr val="006600"/>
    <a:srgbClr val="003300"/>
    <a:srgbClr val="000099"/>
    <a:srgbClr val="0000FF"/>
    <a:srgbClr val="00FF00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47" autoAdjust="0"/>
    <p:restoredTop sz="99636" autoAdjust="0"/>
  </p:normalViewPr>
  <p:slideViewPr>
    <p:cSldViewPr>
      <p:cViewPr varScale="1">
        <p:scale>
          <a:sx n="128" d="100"/>
          <a:sy n="128" d="100"/>
        </p:scale>
        <p:origin x="1020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Tx/>
              <a:buNone/>
              <a:defRPr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027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FontTx/>
              <a:buNone/>
              <a:defRPr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9675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buFontTx/>
              <a:buNone/>
              <a:defRPr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027" y="8829675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FontTx/>
              <a:buNone/>
              <a:defRPr b="0"/>
            </a:lvl1pPr>
          </a:lstStyle>
          <a:p>
            <a:pPr>
              <a:defRPr/>
            </a:pPr>
            <a:fld id="{DDFDB0AD-D648-4463-8DC2-E373610A82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3666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buFontTx/>
              <a:buNone/>
              <a:defRPr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027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buFontTx/>
              <a:buNone/>
              <a:defRPr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421" y="4416426"/>
            <a:ext cx="5485158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675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buFontTx/>
              <a:buNone/>
              <a:defRPr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027" y="8829675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buFontTx/>
              <a:buNone/>
              <a:defRPr b="0"/>
            </a:lvl1pPr>
          </a:lstStyle>
          <a:p>
            <a:pPr>
              <a:defRPr/>
            </a:pPr>
            <a:fld id="{49D96815-805F-4E33-BC83-EAA58015D9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713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C8B147-E35A-4C36-AD9B-85BA601CC983}" type="slidenum">
              <a:rPr lang="en-US" smtClean="0"/>
              <a:pPr/>
              <a:t>19</a:t>
            </a:fld>
            <a:endParaRPr lang="en-US" dirty="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6013" y="723900"/>
            <a:ext cx="4643437" cy="3482975"/>
          </a:xfrm>
          <a:ln w="12700" cap="flat">
            <a:solidFill>
              <a:schemeClr val="tx1"/>
            </a:solidFill>
          </a:ln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0923" y="4441826"/>
            <a:ext cx="5016155" cy="4132263"/>
          </a:xfrm>
          <a:noFill/>
          <a:ln/>
        </p:spPr>
        <p:txBody>
          <a:bodyPr lIns="93725" tIns="46041" rIns="93725" bIns="46041"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80143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9749AB-30EE-4DC3-94D5-8827A48161EA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30738" cy="347503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1280" y="4416426"/>
            <a:ext cx="6255440" cy="4183063"/>
          </a:xfrm>
          <a:noFill/>
          <a:ln/>
        </p:spPr>
        <p:txBody>
          <a:bodyPr lIns="92424" tIns="46213" rIns="92424" bIns="46213"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47057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jpeg"/><Relationship Id="rId5" Type="http://schemas.openxmlformats.org/officeDocument/2006/relationships/image" Target="../media/image1.wmf"/><Relationship Id="rId4" Type="http://schemas.openxmlformats.org/officeDocument/2006/relationships/oleObject" Target="../embeddings/oleObject2.bin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2"/>
          <p:cNvSpPr txBox="1">
            <a:spLocks noChangeArrowheads="1"/>
          </p:cNvSpPr>
          <p:nvPr userDrawn="1"/>
        </p:nvSpPr>
        <p:spPr bwMode="auto">
          <a:xfrm>
            <a:off x="0" y="6477000"/>
            <a:ext cx="457200" cy="2714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90475" tIns="44444" rIns="90475" bIns="44444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  <a:defRPr/>
            </a:pPr>
            <a:fld id="{AFABC394-53A8-4E86-9DCB-F095FF9976AC}" type="slidenum">
              <a:rPr lang="en-US"/>
              <a:pPr algn="ctr">
                <a:spcBef>
                  <a:spcPct val="50000"/>
                </a:spcBef>
                <a:buFontTx/>
                <a:buNone/>
                <a:defRPr/>
              </a:pPr>
              <a:t>‹#›</a:t>
            </a:fld>
            <a:endParaRPr lang="en-US" dirty="0"/>
          </a:p>
        </p:txBody>
      </p:sp>
      <p:pic>
        <p:nvPicPr>
          <p:cNvPr id="6" name="Picture 78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5425" y="0"/>
            <a:ext cx="10191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Object 7">
            <a:hlinkClick r:id="" action="ppaction://ole?verb=0"/>
          </p:cNvPr>
          <p:cNvGraphicFramePr>
            <a:graphicFrameLocks/>
          </p:cNvGraphicFramePr>
          <p:nvPr/>
        </p:nvGraphicFramePr>
        <p:xfrm>
          <a:off x="0" y="0"/>
          <a:ext cx="22860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60" name="CorelDRAW!" r:id="rId4" imgW="2348598" imgH="1407257" progId="">
                  <p:embed/>
                </p:oleObj>
              </mc:Choice>
              <mc:Fallback>
                <p:oleObj name="CorelDRAW!" r:id="rId4" imgW="2348598" imgH="1407257" progId="">
                  <p:embed/>
                  <p:pic>
                    <p:nvPicPr>
                      <p:cNvPr id="0" name="Picture 8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286000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AutoShape 8"/>
          <p:cNvSpPr>
            <a:spLocks noChangeArrowheads="1"/>
          </p:cNvSpPr>
          <p:nvPr userDrawn="1"/>
        </p:nvSpPr>
        <p:spPr bwMode="auto">
          <a:xfrm>
            <a:off x="1676400" y="1066800"/>
            <a:ext cx="7315200" cy="76200"/>
          </a:xfrm>
          <a:prstGeom prst="parallelogram">
            <a:avLst>
              <a:gd name="adj" fmla="val 173333"/>
            </a:avLst>
          </a:prstGeom>
          <a:gradFill rotWithShape="1">
            <a:gsLst>
              <a:gs pos="0">
                <a:schemeClr val="tx1"/>
              </a:gs>
              <a:gs pos="100000">
                <a:srgbClr val="FF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 dirty="0">
              <a:latin typeface="Times New Roman" pitchFamily="18" charset="0"/>
            </a:endParaRPr>
          </a:p>
        </p:txBody>
      </p:sp>
      <p:pic>
        <p:nvPicPr>
          <p:cNvPr id="9" name="Picture 34" descr="4id.jpg"/>
          <p:cNvPicPr>
            <a:picLocks noChangeAspect="1"/>
          </p:cNvPicPr>
          <p:nvPr userDrawn="1"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304800"/>
            <a:ext cx="957263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0" y="0"/>
          <a:ext cx="22860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61" name="CorelDRAW!" r:id="rId7" imgW="2348598" imgH="1407257" progId="">
                  <p:embed/>
                </p:oleObj>
              </mc:Choice>
              <mc:Fallback>
                <p:oleObj name="CorelDRAW!" r:id="rId7" imgW="2348598" imgH="1407257" progId="">
                  <p:embed/>
                  <p:pic>
                    <p:nvPicPr>
                      <p:cNvPr id="0" name="Picture 9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286000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AutoShape 8"/>
          <p:cNvSpPr>
            <a:spLocks noChangeArrowheads="1"/>
          </p:cNvSpPr>
          <p:nvPr userDrawn="1"/>
        </p:nvSpPr>
        <p:spPr bwMode="auto">
          <a:xfrm>
            <a:off x="1676400" y="1066800"/>
            <a:ext cx="7315200" cy="76200"/>
          </a:xfrm>
          <a:prstGeom prst="parallelogram">
            <a:avLst>
              <a:gd name="adj" fmla="val 173333"/>
            </a:avLst>
          </a:prstGeom>
          <a:gradFill rotWithShape="1">
            <a:gsLst>
              <a:gs pos="0">
                <a:schemeClr val="tx1"/>
              </a:gs>
              <a:gs pos="100000">
                <a:srgbClr val="FF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 dirty="0">
              <a:latin typeface="Times New Roman" pitchFamily="18" charset="0"/>
            </a:endParaRPr>
          </a:p>
        </p:txBody>
      </p:sp>
      <p:pic>
        <p:nvPicPr>
          <p:cNvPr id="12" name="Picture 34" descr="4id.jpg"/>
          <p:cNvPicPr>
            <a:picLocks noChangeAspect="1"/>
          </p:cNvPicPr>
          <p:nvPr userDrawn="1"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304800"/>
            <a:ext cx="957263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vmlDrawing" Target="../drawings/vmlDrawing1.vml"/><Relationship Id="rId5" Type="http://schemas.openxmlformats.org/officeDocument/2006/relationships/theme" Target="../theme/theme1.xml"/><Relationship Id="rId10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6" name="Text Box 72"/>
          <p:cNvSpPr txBox="1">
            <a:spLocks noChangeArrowheads="1"/>
          </p:cNvSpPr>
          <p:nvPr userDrawn="1"/>
        </p:nvSpPr>
        <p:spPr bwMode="auto">
          <a:xfrm>
            <a:off x="0" y="6477000"/>
            <a:ext cx="457200" cy="2714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90475" tIns="44444" rIns="90475" bIns="44444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  <a:defRPr/>
            </a:pPr>
            <a:fld id="{49172AE2-7527-468B-B84E-6332B876A983}" type="slidenum">
              <a:rPr lang="en-US"/>
              <a:pPr algn="ctr">
                <a:spcBef>
                  <a:spcPct val="50000"/>
                </a:spcBef>
                <a:buFontTx/>
                <a:buNone/>
                <a:defRPr/>
              </a:pPr>
              <a:t>‹#›</a:t>
            </a:fld>
            <a:endParaRPr lang="en-US" dirty="0"/>
          </a:p>
        </p:txBody>
      </p:sp>
      <p:pic>
        <p:nvPicPr>
          <p:cNvPr id="1030" name="Picture 78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45425" y="0"/>
            <a:ext cx="10191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7">
            <a:hlinkClick r:id="" action="ppaction://ole?verb=0"/>
          </p:cNvPr>
          <p:cNvGraphicFramePr>
            <a:graphicFrameLocks/>
          </p:cNvGraphicFramePr>
          <p:nvPr/>
        </p:nvGraphicFramePr>
        <p:xfrm>
          <a:off x="0" y="0"/>
          <a:ext cx="22860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9" name="CorelDRAW!" r:id="rId8" imgW="2348598" imgH="1407257" progId="">
                  <p:embed/>
                </p:oleObj>
              </mc:Choice>
              <mc:Fallback>
                <p:oleObj name="CorelDRAW!" r:id="rId8" imgW="2348598" imgH="1407257" progId="">
                  <p:embed/>
                  <p:pic>
                    <p:nvPicPr>
                      <p:cNvPr id="0" name="Picture 5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286000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BBE0E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AutoShape 8"/>
          <p:cNvSpPr>
            <a:spLocks noChangeArrowheads="1"/>
          </p:cNvSpPr>
          <p:nvPr userDrawn="1"/>
        </p:nvSpPr>
        <p:spPr bwMode="auto">
          <a:xfrm>
            <a:off x="1676400" y="1066800"/>
            <a:ext cx="7315200" cy="76200"/>
          </a:xfrm>
          <a:prstGeom prst="parallelogram">
            <a:avLst>
              <a:gd name="adj" fmla="val 173333"/>
            </a:avLst>
          </a:prstGeom>
          <a:gradFill rotWithShape="1">
            <a:gsLst>
              <a:gs pos="0">
                <a:schemeClr val="tx1"/>
              </a:gs>
              <a:gs pos="100000">
                <a:srgbClr val="FF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 dirty="0">
              <a:latin typeface="Times New Roman" pitchFamily="18" charset="0"/>
            </a:endParaRPr>
          </a:p>
        </p:txBody>
      </p:sp>
      <p:pic>
        <p:nvPicPr>
          <p:cNvPr id="1032" name="Picture 34" descr="4id.jpg"/>
          <p:cNvPicPr>
            <a:picLocks noChangeAspect="1"/>
          </p:cNvPicPr>
          <p:nvPr userDrawn="1"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304800"/>
            <a:ext cx="957263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6" r:id="rId3"/>
    <p:sldLayoutId id="2147483764" r:id="rId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fas.mil/garnishment.html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05000" y="-76200"/>
            <a:ext cx="533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buNone/>
            </a:pPr>
            <a:r>
              <a:rPr lang="en-US" sz="3600" kern="0" dirty="0" smtClean="0">
                <a:solidFill>
                  <a:schemeClr val="tx2"/>
                </a:solidFill>
              </a:rPr>
              <a:t>Working With Military Parents</a:t>
            </a:r>
            <a:endParaRPr lang="en-US" sz="3600" kern="0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1828800"/>
            <a:ext cx="7848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ja-JP" sz="4800" dirty="0">
                <a:solidFill>
                  <a:schemeClr val="bg1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Bonnie L. Dunlop</a:t>
            </a:r>
          </a:p>
          <a:p>
            <a:pPr algn="ctr" eaLnBrk="1" hangingPunct="1">
              <a:buNone/>
              <a:defRPr/>
            </a:pPr>
            <a:r>
              <a:rPr lang="en-US" altLang="ja-JP" sz="3200" dirty="0" smtClean="0">
                <a:ea typeface="ＭＳ Ｐゴシック" panose="020B0600070205080204" pitchFamily="34" charset="-128"/>
                <a:cs typeface="Arial" panose="020B0604020202020204" pitchFamily="34" charset="0"/>
              </a:rPr>
              <a:t>Bonnie L. Dunlop</a:t>
            </a:r>
          </a:p>
          <a:p>
            <a:pPr algn="ctr" eaLnBrk="1" hangingPunct="1">
              <a:buNone/>
              <a:defRPr/>
            </a:pPr>
            <a:endParaRPr lang="en-US" altLang="ja-JP" sz="3200" dirty="0" smtClean="0"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algn="ctr" eaLnBrk="1" hangingPunct="1">
              <a:buNone/>
              <a:defRPr/>
            </a:pPr>
            <a:r>
              <a:rPr lang="en-US" altLang="ja-JP" sz="3200" dirty="0" smtClean="0">
                <a:ea typeface="ＭＳ Ｐゴシック" panose="020B0600070205080204" pitchFamily="34" charset="-128"/>
                <a:cs typeface="Arial" panose="020B0604020202020204" pitchFamily="34" charset="0"/>
              </a:rPr>
              <a:t>Chief of </a:t>
            </a:r>
            <a:r>
              <a:rPr lang="en-US" altLang="ja-JP" sz="3200" smtClean="0">
                <a:ea typeface="ＭＳ Ｐゴシック" panose="020B0600070205080204" pitchFamily="34" charset="-128"/>
                <a:cs typeface="Arial" panose="020B0604020202020204" pitchFamily="34" charset="0"/>
              </a:rPr>
              <a:t>Client Services</a:t>
            </a:r>
            <a:endParaRPr lang="en-US" altLang="ja-JP" sz="3200" dirty="0" smtClean="0"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algn="ctr" eaLnBrk="1" hangingPunct="1">
              <a:buNone/>
              <a:defRPr/>
            </a:pPr>
            <a:r>
              <a:rPr lang="en-US" altLang="ja-JP" sz="3200" dirty="0" smtClean="0">
                <a:ea typeface="ＭＳ Ｐゴシック" panose="020B0600070205080204" pitchFamily="34" charset="-128"/>
                <a:cs typeface="Arial" panose="020B0604020202020204" pitchFamily="34" charset="0"/>
              </a:rPr>
              <a:t>Fort Carson, Colorado</a:t>
            </a:r>
          </a:p>
          <a:p>
            <a:pPr algn="ctr" eaLnBrk="1" hangingPunct="1">
              <a:buNone/>
              <a:defRPr/>
            </a:pPr>
            <a:r>
              <a:rPr lang="en-US" altLang="ja-JP" sz="3200" dirty="0" smtClean="0">
                <a:ea typeface="ＭＳ Ｐゴシック" panose="020B0600070205080204" pitchFamily="34" charset="-128"/>
                <a:cs typeface="Arial" panose="020B0604020202020204" pitchFamily="34" charset="0"/>
              </a:rPr>
              <a:t>719-526-1543</a:t>
            </a:r>
          </a:p>
          <a:p>
            <a:pPr algn="ctr" eaLnBrk="1" hangingPunct="1">
              <a:buNone/>
              <a:defRPr/>
            </a:pPr>
            <a:r>
              <a:rPr lang="en-US" altLang="ja-JP" sz="3200" dirty="0" smtClean="0">
                <a:ea typeface="ＭＳ Ｐゴシック" panose="020B0600070205080204" pitchFamily="34" charset="-128"/>
                <a:cs typeface="Arial" panose="020B0604020202020204" pitchFamily="34" charset="0"/>
              </a:rPr>
              <a:t>Bonnie.L.Dunlop.civ@mail.mil</a:t>
            </a:r>
          </a:p>
          <a:p>
            <a:pPr algn="ctr" eaLnBrk="1" hangingPunct="1">
              <a:buNone/>
              <a:defRPr/>
            </a:pPr>
            <a:r>
              <a:rPr lang="en-US" altLang="ja-JP" sz="4800" dirty="0" smtClean="0">
                <a:solidFill>
                  <a:schemeClr val="bg1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, CO</a:t>
            </a:r>
            <a:endParaRPr lang="en-US" altLang="ja-JP" sz="4800" dirty="0">
              <a:solidFill>
                <a:schemeClr val="bg1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2657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417638"/>
          </a:xfrm>
        </p:spPr>
        <p:txBody>
          <a:bodyPr/>
          <a:lstStyle/>
          <a:p>
            <a:r>
              <a:rPr lang="en-US" sz="3200" dirty="0" err="1" smtClean="0"/>
              <a:t>Servicemembers</a:t>
            </a:r>
            <a:r>
              <a:rPr lang="en-US" sz="3200" dirty="0" smtClean="0"/>
              <a:t>’ Civil Relief Act</a:t>
            </a:r>
            <a:br>
              <a:rPr lang="en-US" sz="3200" dirty="0" smtClean="0"/>
            </a:br>
            <a:r>
              <a:rPr lang="en-US" sz="3200" dirty="0" smtClean="0"/>
              <a:t>SCRA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en-US" sz="2800" dirty="0" smtClean="0"/>
              <a:t>Sec. 202-A </a:t>
            </a:r>
            <a:r>
              <a:rPr lang="en-US" sz="2800" dirty="0"/>
              <a:t>court must stay further proceedings in civil litigation, including </a:t>
            </a:r>
            <a:r>
              <a:rPr lang="en-US" sz="2800" i="1" dirty="0"/>
              <a:t>any child custody proceeding</a:t>
            </a:r>
            <a:r>
              <a:rPr lang="en-US" sz="2800" dirty="0"/>
              <a:t>, where the </a:t>
            </a:r>
            <a:r>
              <a:rPr lang="en-US" sz="2800" dirty="0" err="1"/>
              <a:t>servicemember’s</a:t>
            </a:r>
            <a:r>
              <a:rPr lang="en-US" sz="2800" dirty="0"/>
              <a:t> ability to participate in the litigation, as either the </a:t>
            </a:r>
            <a:r>
              <a:rPr lang="en-US" sz="2800" dirty="0" smtClean="0"/>
              <a:t>plaintiff </a:t>
            </a:r>
            <a:r>
              <a:rPr lang="en-US" sz="2800" dirty="0"/>
              <a:t>or the defendant, is materially affected by absence due to military </a:t>
            </a:r>
            <a:r>
              <a:rPr lang="en-US" sz="2800" dirty="0" smtClean="0"/>
              <a:t>service 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The Court </a:t>
            </a:r>
            <a:r>
              <a:rPr lang="en-US" sz="2800" u="sng" dirty="0" smtClean="0"/>
              <a:t>may</a:t>
            </a:r>
            <a:r>
              <a:rPr lang="en-US" sz="2800" dirty="0" smtClean="0"/>
              <a:t> (upon its own motion) and </a:t>
            </a:r>
            <a:r>
              <a:rPr lang="en-US" sz="2800" u="sng" dirty="0" smtClean="0"/>
              <a:t>shall</a:t>
            </a:r>
            <a:r>
              <a:rPr lang="en-US" sz="2800" dirty="0" smtClean="0"/>
              <a:t> (upon the application of a SM) stay proceeding for at least </a:t>
            </a:r>
            <a:r>
              <a:rPr lang="en-US" sz="2800" b="1" dirty="0" smtClean="0"/>
              <a:t>90 days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0832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Who is Protected by SCRA?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smtClean="0"/>
              <a:t>All full time active duty personal from all branches</a:t>
            </a:r>
          </a:p>
          <a:p>
            <a:endParaRPr lang="en-US" dirty="0" smtClean="0"/>
          </a:p>
          <a:p>
            <a:r>
              <a:rPr lang="en-US" dirty="0" smtClean="0"/>
              <a:t>All Reserve personnel when on Active Duty</a:t>
            </a:r>
          </a:p>
          <a:p>
            <a:endParaRPr lang="en-US" dirty="0" smtClean="0"/>
          </a:p>
          <a:p>
            <a:r>
              <a:rPr lang="en-US" dirty="0" smtClean="0"/>
              <a:t>All Army National Guard and the Air national Guard when called to Active Duty, responding to National Emergency for a period of 30 days in a row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09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Additional Stays under SCRA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 be granted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If additional stay denied court </a:t>
            </a:r>
            <a:r>
              <a:rPr lang="en-US" i="1" dirty="0" smtClean="0"/>
              <a:t>must</a:t>
            </a:r>
            <a:r>
              <a:rPr lang="en-US" dirty="0" smtClean="0"/>
              <a:t> appoint counsel to represent the </a:t>
            </a:r>
            <a:r>
              <a:rPr lang="en-US" dirty="0" err="1" smtClean="0"/>
              <a:t>servicemember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04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Requirements for a Stay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Current military duty </a:t>
            </a:r>
            <a:r>
              <a:rPr lang="en-US" i="1" dirty="0" smtClean="0"/>
              <a:t>materially</a:t>
            </a:r>
            <a:r>
              <a:rPr lang="en-US" dirty="0" smtClean="0"/>
              <a:t> affect the ability to appear and state a date when </a:t>
            </a:r>
            <a:r>
              <a:rPr lang="en-US" dirty="0" err="1" smtClean="0"/>
              <a:t>servicemember</a:t>
            </a:r>
            <a:r>
              <a:rPr lang="en-US" dirty="0" smtClean="0"/>
              <a:t> will be able to appear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Servicemember</a:t>
            </a:r>
            <a:r>
              <a:rPr lang="en-US" dirty="0" smtClean="0"/>
              <a:t> must submit a letter from Commander certifying that leave is not authorized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43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Adverse Rulings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029200"/>
          </a:xfrm>
        </p:spPr>
        <p:txBody>
          <a:bodyPr/>
          <a:lstStyle/>
          <a:p>
            <a:r>
              <a:rPr lang="en-US" dirty="0" smtClean="0"/>
              <a:t>When a judgment or adverse ruling is sought against a party that has not made an appearance the Judge must determine whether that party is in the military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Defense Manpower Data Center [Attn: Military Verification] 1600 Wilson Blvd., Suite 400 Arlington, VA 22209-2593 [Telephone 703-696-6762 or -5790/ fax 703-696-4156] </a:t>
            </a:r>
          </a:p>
        </p:txBody>
      </p:sp>
    </p:spTree>
    <p:extLst>
      <p:ext uri="{BB962C8B-B14F-4D97-AF65-F5344CB8AC3E}">
        <p14:creationId xmlns:p14="http://schemas.microsoft.com/office/powerpoint/2010/main" val="119086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Adverse Rulings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Cannot enter a default judgment against defendant if the defendant is in the military without </a:t>
            </a:r>
            <a:r>
              <a:rPr lang="en-US" u="sng" dirty="0" smtClean="0"/>
              <a:t>first</a:t>
            </a:r>
            <a:r>
              <a:rPr lang="en-US" dirty="0" smtClean="0"/>
              <a:t> appointing an attorney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Failing to follow these rules could result in default judgment being set aside! (military service materially affected defendant and meritorious or legal defense)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67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en-US" sz="3200" dirty="0" smtClean="0"/>
              <a:t>Temporary Support </a:t>
            </a:r>
            <a:br>
              <a:rPr lang="en-US" sz="3200" dirty="0" smtClean="0"/>
            </a:br>
            <a:r>
              <a:rPr lang="en-US" sz="3200" dirty="0" smtClean="0"/>
              <a:t>(Army Regulation 608-99)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sz="2800" dirty="0"/>
              <a:t>Para. 1-5:  The Army recognizes the transient nature of military </a:t>
            </a:r>
            <a:r>
              <a:rPr lang="en-US" sz="2800" dirty="0" smtClean="0"/>
              <a:t>duty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Para</a:t>
            </a:r>
            <a:r>
              <a:rPr lang="en-US" sz="2800" dirty="0"/>
              <a:t>. 3-6:  The company or </a:t>
            </a:r>
            <a:r>
              <a:rPr lang="en-US" sz="2800" dirty="0" smtClean="0"/>
              <a:t>battalion</a:t>
            </a:r>
          </a:p>
          <a:p>
            <a:pPr marL="0" indent="0">
              <a:buNone/>
            </a:pPr>
            <a:r>
              <a:rPr lang="en-US" sz="2800" dirty="0" smtClean="0"/>
              <a:t>commander will fully </a:t>
            </a:r>
            <a:r>
              <a:rPr lang="en-US" sz="2800" dirty="0"/>
              <a:t>investigate every inquiry alleging financial nonsupport on the </a:t>
            </a:r>
            <a:r>
              <a:rPr lang="en-US" sz="2800" dirty="0" smtClean="0"/>
              <a:t>part of </a:t>
            </a:r>
            <a:r>
              <a:rPr lang="en-US" sz="2800" dirty="0"/>
              <a:t> </a:t>
            </a:r>
            <a:r>
              <a:rPr lang="en-US" sz="2800" dirty="0" smtClean="0"/>
              <a:t>a </a:t>
            </a:r>
            <a:r>
              <a:rPr lang="en-US" sz="2800" dirty="0"/>
              <a:t>soldier and provide complete, accurate, and timely information to the </a:t>
            </a:r>
            <a:r>
              <a:rPr lang="en-US" sz="2800" dirty="0" smtClean="0"/>
              <a:t> individual </a:t>
            </a:r>
            <a:r>
              <a:rPr lang="en-US" sz="2800" dirty="0"/>
              <a:t>making the inquiry. The commander should seek legal advice </a:t>
            </a:r>
          </a:p>
          <a:p>
            <a:pPr marL="225425" indent="-225425">
              <a:buNone/>
            </a:pPr>
            <a:r>
              <a:rPr lang="en-US" sz="2800" dirty="0"/>
              <a:t>from the servicing SJA office if in doubt as to </a:t>
            </a:r>
            <a:r>
              <a:rPr lang="en-US" sz="2800" dirty="0" smtClean="0"/>
              <a:t>the</a:t>
            </a:r>
          </a:p>
          <a:p>
            <a:pPr marL="225425" indent="-225425">
              <a:buNone/>
            </a:pPr>
            <a:r>
              <a:rPr lang="en-US" sz="2800" dirty="0" smtClean="0"/>
              <a:t>requirements </a:t>
            </a:r>
            <a:r>
              <a:rPr lang="en-US" sz="2800" dirty="0"/>
              <a:t>or </a:t>
            </a:r>
            <a:r>
              <a:rPr lang="en-US" sz="2800" dirty="0" smtClean="0"/>
              <a:t>application </a:t>
            </a:r>
            <a:r>
              <a:rPr lang="en-US" sz="2800" dirty="0"/>
              <a:t>of this </a:t>
            </a:r>
            <a:r>
              <a:rPr lang="en-US" sz="2800" dirty="0" smtClean="0"/>
              <a:t>regulation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7541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the Obligation Begins</a:t>
            </a:r>
            <a:endParaRPr lang="en-US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403395"/>
            <a:ext cx="8305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400" b="0" dirty="0" smtClean="0"/>
              <a:t>In the absence of a court order or agreement between the parties, the obligation to provide support begins on the date the parties cease living together in the same dwelling</a:t>
            </a:r>
          </a:p>
          <a:p>
            <a:pPr>
              <a:buNone/>
            </a:pPr>
            <a:endParaRPr lang="en-US" sz="2400" b="0" dirty="0" smtClean="0"/>
          </a:p>
          <a:p>
            <a:pPr>
              <a:buNone/>
            </a:pPr>
            <a:r>
              <a:rPr lang="en-US" sz="2400" b="0" i="1" dirty="0" smtClean="0"/>
              <a:t>Note</a:t>
            </a:r>
            <a:r>
              <a:rPr lang="en-US" sz="2400" b="0" dirty="0" smtClean="0"/>
              <a:t>: It is presumed the Soldier is complying with the regulation until a family member complains to the Soldier’s chain of command.  The commander can only order a Soldier to pay once he or she becomes aware of support obligations</a:t>
            </a: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8436220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Pro-rata Shares</a:t>
            </a:r>
            <a:endParaRPr lang="en-US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75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667000"/>
            <a:ext cx="6553200" cy="703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914400" y="1447800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b="0" dirty="0" smtClean="0"/>
              <a:t>Each family member of the soldier is entitled to a pro-rata share of the BAH RC/T amount using the formula below.</a:t>
            </a:r>
            <a:endParaRPr lang="en-US" sz="2400" b="0" dirty="0"/>
          </a:p>
        </p:txBody>
      </p:sp>
      <p:sp>
        <p:nvSpPr>
          <p:cNvPr id="5" name="Rectangle 4"/>
          <p:cNvSpPr/>
          <p:nvPr/>
        </p:nvSpPr>
        <p:spPr>
          <a:xfrm>
            <a:off x="762000" y="4038600"/>
            <a:ext cx="7543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000" i="1" dirty="0" smtClean="0"/>
              <a:t>Total family members includes all family members, except: 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b="0" dirty="0" smtClean="0"/>
              <a:t>- former spouse (divorced), </a:t>
            </a:r>
          </a:p>
          <a:p>
            <a:pPr>
              <a:buNone/>
            </a:pPr>
            <a:r>
              <a:rPr lang="en-US" sz="2000" b="0" dirty="0" smtClean="0"/>
              <a:t>	- present spouse who is on Active Duty (unless required 	by agreement or court order), or</a:t>
            </a:r>
          </a:p>
          <a:p>
            <a:pPr>
              <a:buNone/>
            </a:pPr>
            <a:r>
              <a:rPr lang="en-US" sz="2000" b="0" dirty="0" smtClean="0"/>
              <a:t>	- family member for whom the Soldier has been 	released from support requirements by commander   </a:t>
            </a: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8392947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1" name="Rectangle 11"/>
          <p:cNvSpPr>
            <a:spLocks noChangeArrowheads="1"/>
          </p:cNvSpPr>
          <p:nvPr/>
        </p:nvSpPr>
        <p:spPr bwMode="auto">
          <a:xfrm>
            <a:off x="2036763" y="79375"/>
            <a:ext cx="5715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buFontTx/>
              <a:buNone/>
              <a:defRPr/>
            </a:pPr>
            <a:r>
              <a:rPr lang="en-US" sz="36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BAH RC/T</a:t>
            </a:r>
            <a:endParaRPr lang="en-US" sz="36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447800" y="1396996"/>
          <a:ext cx="6781800" cy="5039857"/>
        </p:xfrm>
        <a:graphic>
          <a:graphicData uri="http://schemas.openxmlformats.org/drawingml/2006/table">
            <a:tbl>
              <a:tblPr/>
              <a:tblGrid>
                <a:gridCol w="2260600"/>
                <a:gridCol w="2260600"/>
                <a:gridCol w="2260600"/>
              </a:tblGrid>
              <a:tr h="480799">
                <a:tc>
                  <a:txBody>
                    <a:bodyPr/>
                    <a:lstStyle/>
                    <a:p>
                      <a:pPr algn="ctr"/>
                      <a:r>
                        <a:rPr lang="en-US" sz="1050" b="1" cap="all" baseline="0" dirty="0"/>
                        <a:t>Paygrade</a:t>
                      </a:r>
                      <a:r>
                        <a:rPr lang="en-US" sz="1050" b="1" cap="small" baseline="0" dirty="0"/>
                        <a:t> </a:t>
                      </a:r>
                      <a:endParaRPr lang="en-US" sz="1050" cap="small" baseline="0" dirty="0"/>
                    </a:p>
                  </a:txBody>
                  <a:tcPr marL="4417" marR="4417" marT="4417" marB="44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cap="all" baseline="0" dirty="0"/>
                        <a:t>With dependents rate </a:t>
                      </a:r>
                      <a:endParaRPr lang="en-US" sz="1050" cap="all" baseline="0" dirty="0"/>
                    </a:p>
                  </a:txBody>
                  <a:tcPr marL="4417" marR="4417" marT="4417" marB="44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cap="all" baseline="0" dirty="0" smtClean="0"/>
                        <a:t>DIFFERENTIAL</a:t>
                      </a:r>
                      <a:endParaRPr lang="en-US" sz="1050" b="1" cap="all" baseline="0" dirty="0"/>
                    </a:p>
                  </a:txBody>
                  <a:tcPr marL="4417" marR="4417" marT="4417" marB="44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</a:tr>
              <a:tr h="167519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/>
                        <a:t>O-10</a:t>
                      </a:r>
                    </a:p>
                  </a:txBody>
                  <a:tcPr marL="4417" marR="4417" marT="4417" marB="44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1,988.70 </a:t>
                      </a:r>
                      <a:endParaRPr lang="en-US" sz="1050" dirty="0"/>
                    </a:p>
                  </a:txBody>
                  <a:tcPr marL="4417" marR="4417" marT="4417" marB="44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333.60</a:t>
                      </a:r>
                      <a:endParaRPr lang="en-US" sz="1050" dirty="0"/>
                    </a:p>
                  </a:txBody>
                  <a:tcPr marL="4417" marR="4417" marT="4417" marB="44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7519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/>
                        <a:t>O-9</a:t>
                      </a:r>
                    </a:p>
                  </a:txBody>
                  <a:tcPr marL="4417" marR="4417" marT="4417" marB="44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1,988.70</a:t>
                      </a:r>
                      <a:endParaRPr lang="en-US" sz="1050" dirty="0"/>
                    </a:p>
                  </a:txBody>
                  <a:tcPr marL="4417" marR="4417" marT="4417" marB="44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333.60</a:t>
                      </a:r>
                      <a:endParaRPr lang="en-US" sz="1050" dirty="0"/>
                    </a:p>
                  </a:txBody>
                  <a:tcPr marL="4417" marR="4417" marT="4417" marB="44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</a:tr>
              <a:tr h="167519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/>
                        <a:t>O-8</a:t>
                      </a:r>
                    </a:p>
                  </a:txBody>
                  <a:tcPr marL="4417" marR="4417" marT="4417" marB="44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1,988.70</a:t>
                      </a:r>
                      <a:endParaRPr lang="en-US" sz="1050" dirty="0"/>
                    </a:p>
                  </a:txBody>
                  <a:tcPr marL="4417" marR="4417" marT="4417" marB="44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333.60</a:t>
                      </a:r>
                      <a:endParaRPr lang="en-US" sz="1050" dirty="0"/>
                    </a:p>
                  </a:txBody>
                  <a:tcPr marL="4417" marR="4417" marT="4417" marB="44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7519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/>
                        <a:t>O-7</a:t>
                      </a:r>
                    </a:p>
                  </a:txBody>
                  <a:tcPr marL="4417" marR="4417" marT="4417" marB="44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1,988.70</a:t>
                      </a:r>
                      <a:endParaRPr lang="en-US" sz="1050" dirty="0"/>
                    </a:p>
                  </a:txBody>
                  <a:tcPr marL="4417" marR="4417" marT="4417" marB="44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333.60</a:t>
                      </a:r>
                      <a:endParaRPr lang="en-US" sz="1050" dirty="0"/>
                    </a:p>
                  </a:txBody>
                  <a:tcPr marL="4417" marR="4417" marT="4417" marB="44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</a:tr>
              <a:tr h="167519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/>
                        <a:t>O-6</a:t>
                      </a:r>
                    </a:p>
                  </a:txBody>
                  <a:tcPr marL="4417" marR="4417" marT="4417" marB="44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1,790.10</a:t>
                      </a:r>
                      <a:endParaRPr lang="en-US" sz="1050" dirty="0"/>
                    </a:p>
                  </a:txBody>
                  <a:tcPr marL="4417" marR="4417" marT="4417" marB="44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283.50</a:t>
                      </a:r>
                      <a:endParaRPr lang="en-US" sz="1050" dirty="0"/>
                    </a:p>
                  </a:txBody>
                  <a:tcPr marL="4417" marR="4417" marT="4417" marB="44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7519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/>
                        <a:t>O-5</a:t>
                      </a:r>
                    </a:p>
                  </a:txBody>
                  <a:tcPr marL="4417" marR="4417" marT="4417" marB="44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1,725.90</a:t>
                      </a:r>
                      <a:endParaRPr lang="en-US" sz="1050" dirty="0"/>
                    </a:p>
                  </a:txBody>
                  <a:tcPr marL="4417" marR="4417" marT="4417" marB="44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274.20</a:t>
                      </a:r>
                      <a:endParaRPr lang="en-US" sz="1050" dirty="0"/>
                    </a:p>
                  </a:txBody>
                  <a:tcPr marL="4417" marR="4417" marT="4417" marB="44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</a:tr>
              <a:tr h="167519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/>
                        <a:t>O-4</a:t>
                      </a:r>
                    </a:p>
                  </a:txBody>
                  <a:tcPr marL="4417" marR="4417" marT="4417" marB="44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1,521.00</a:t>
                      </a:r>
                      <a:endParaRPr lang="en-US" sz="1050" dirty="0"/>
                    </a:p>
                  </a:txBody>
                  <a:tcPr marL="4417" marR="4417" marT="4417" marB="44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182.40</a:t>
                      </a:r>
                      <a:endParaRPr lang="en-US" sz="1050" dirty="0"/>
                    </a:p>
                  </a:txBody>
                  <a:tcPr marL="4417" marR="4417" marT="4417" marB="44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7519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/>
                        <a:t>O-3</a:t>
                      </a:r>
                    </a:p>
                  </a:txBody>
                  <a:tcPr marL="4417" marR="4417" marT="4417" marB="44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1,258.50</a:t>
                      </a:r>
                      <a:endParaRPr lang="en-US" sz="1050" dirty="0"/>
                    </a:p>
                  </a:txBody>
                  <a:tcPr marL="4417" marR="4417" marT="4417" marB="44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182.10</a:t>
                      </a:r>
                      <a:endParaRPr lang="en-US" sz="1050" dirty="0"/>
                    </a:p>
                  </a:txBody>
                  <a:tcPr marL="4417" marR="4417" marT="4417" marB="44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</a:tr>
              <a:tr h="167519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/>
                        <a:t>O-2</a:t>
                      </a:r>
                    </a:p>
                  </a:txBody>
                  <a:tcPr marL="4417" marR="4417" marT="4417" marB="44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1,074.00</a:t>
                      </a:r>
                      <a:endParaRPr lang="en-US" sz="1050" dirty="0"/>
                    </a:p>
                  </a:txBody>
                  <a:tcPr marL="4417" marR="4417" marT="4417" marB="44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214.80</a:t>
                      </a:r>
                      <a:endParaRPr lang="en-US" sz="1050" dirty="0"/>
                    </a:p>
                  </a:txBody>
                  <a:tcPr marL="4417" marR="4417" marT="4417" marB="44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7519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/>
                        <a:t>O-1</a:t>
                      </a:r>
                    </a:p>
                  </a:txBody>
                  <a:tcPr marL="4417" marR="4417" marT="4417" marB="44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961.20</a:t>
                      </a:r>
                      <a:endParaRPr lang="en-US" sz="1050" dirty="0"/>
                    </a:p>
                  </a:txBody>
                  <a:tcPr marL="4417" marR="4417" marT="4417" marB="44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232.20</a:t>
                      </a:r>
                      <a:endParaRPr lang="en-US" sz="1050" dirty="0"/>
                    </a:p>
                  </a:txBody>
                  <a:tcPr marL="4417" marR="4417" marT="4417" marB="44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</a:tr>
              <a:tr h="167519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/>
                        <a:t>O-3E</a:t>
                      </a:r>
                    </a:p>
                  </a:txBody>
                  <a:tcPr marL="4417" marR="4417" marT="4417" marB="44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1,353.00</a:t>
                      </a:r>
                      <a:endParaRPr lang="en-US" sz="1050" dirty="0"/>
                    </a:p>
                  </a:txBody>
                  <a:tcPr marL="4417" marR="4417" marT="4417" marB="44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190.80</a:t>
                      </a:r>
                      <a:endParaRPr lang="en-US" sz="1050" dirty="0"/>
                    </a:p>
                  </a:txBody>
                  <a:tcPr marL="4417" marR="4417" marT="4417" marB="44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7519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/>
                        <a:t>O-2E</a:t>
                      </a:r>
                    </a:p>
                  </a:txBody>
                  <a:tcPr marL="4417" marR="4417" marT="4417" marB="44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1,220.70</a:t>
                      </a:r>
                      <a:endParaRPr lang="en-US" sz="1050" dirty="0"/>
                    </a:p>
                  </a:txBody>
                  <a:tcPr marL="4417" marR="4417" marT="4417" marB="44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228.30</a:t>
                      </a:r>
                      <a:endParaRPr lang="en-US" sz="1050" dirty="0"/>
                    </a:p>
                  </a:txBody>
                  <a:tcPr marL="4417" marR="4417" marT="4417" marB="44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</a:tr>
              <a:tr h="167519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/>
                        <a:t>O-1E</a:t>
                      </a:r>
                    </a:p>
                  </a:txBody>
                  <a:tcPr marL="4417" marR="4417" marT="4417" marB="44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1,128.30</a:t>
                      </a:r>
                      <a:endParaRPr lang="en-US" sz="1050" dirty="0"/>
                    </a:p>
                  </a:txBody>
                  <a:tcPr marL="4417" marR="4417" marT="4417" marB="44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267.60</a:t>
                      </a:r>
                      <a:endParaRPr lang="en-US" sz="1050" dirty="0"/>
                    </a:p>
                  </a:txBody>
                  <a:tcPr marL="4417" marR="4417" marT="4417" marB="44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7519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/>
                        <a:t>W-5</a:t>
                      </a:r>
                    </a:p>
                  </a:txBody>
                  <a:tcPr marL="4417" marR="4417" marT="4417" marB="44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1,469.10</a:t>
                      </a:r>
                      <a:endParaRPr lang="en-US" sz="1050" dirty="0"/>
                    </a:p>
                  </a:txBody>
                  <a:tcPr marL="4417" marR="4417" marT="4417" marB="44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114.00</a:t>
                      </a:r>
                      <a:endParaRPr lang="en-US" sz="1050" dirty="0"/>
                    </a:p>
                  </a:txBody>
                  <a:tcPr marL="4417" marR="4417" marT="4417" marB="44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</a:tr>
              <a:tr h="167519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/>
                        <a:t>W-4</a:t>
                      </a:r>
                    </a:p>
                  </a:txBody>
                  <a:tcPr marL="4417" marR="4417" marT="4417" marB="44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1,346.70</a:t>
                      </a:r>
                      <a:endParaRPr lang="en-US" sz="1050" dirty="0"/>
                    </a:p>
                  </a:txBody>
                  <a:tcPr marL="4417" marR="4417" marT="4417" marB="44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140.40</a:t>
                      </a:r>
                      <a:endParaRPr lang="en-US" sz="1050" dirty="0"/>
                    </a:p>
                  </a:txBody>
                  <a:tcPr marL="4417" marR="4417" marT="4417" marB="44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7519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/>
                        <a:t>W-3</a:t>
                      </a:r>
                    </a:p>
                  </a:txBody>
                  <a:tcPr marL="4417" marR="4417" marT="4417" marB="44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1,234.50</a:t>
                      </a:r>
                      <a:endParaRPr lang="en-US" sz="1050" dirty="0"/>
                    </a:p>
                  </a:txBody>
                  <a:tcPr marL="4417" marR="4417" marT="4417" marB="44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211.80</a:t>
                      </a:r>
                      <a:endParaRPr lang="en-US" sz="1050" dirty="0"/>
                    </a:p>
                  </a:txBody>
                  <a:tcPr marL="4417" marR="4417" marT="4417" marB="44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</a:tr>
              <a:tr h="167519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/>
                        <a:t>W-2</a:t>
                      </a:r>
                    </a:p>
                  </a:txBody>
                  <a:tcPr marL="4417" marR="4417" marT="4417" marB="44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1,134.00</a:t>
                      </a:r>
                      <a:endParaRPr lang="en-US" sz="1050" dirty="0"/>
                    </a:p>
                  </a:txBody>
                  <a:tcPr marL="4417" marR="4417" marT="4417" marB="44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223.80</a:t>
                      </a:r>
                      <a:endParaRPr lang="en-US" sz="1050" dirty="0"/>
                    </a:p>
                  </a:txBody>
                  <a:tcPr marL="4417" marR="4417" marT="4417" marB="44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7519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/>
                        <a:t>W-1</a:t>
                      </a:r>
                    </a:p>
                  </a:txBody>
                  <a:tcPr marL="4417" marR="4417" marT="4417" marB="44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981.90</a:t>
                      </a:r>
                      <a:endParaRPr lang="en-US" sz="1050" dirty="0"/>
                    </a:p>
                  </a:txBody>
                  <a:tcPr marL="4417" marR="4417" marT="4417" marB="44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216.60</a:t>
                      </a:r>
                      <a:endParaRPr lang="en-US" sz="1050" dirty="0"/>
                    </a:p>
                  </a:txBody>
                  <a:tcPr marL="4417" marR="4417" marT="4417" marB="44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</a:tr>
              <a:tr h="167519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/>
                        <a:t>E-9</a:t>
                      </a:r>
                    </a:p>
                  </a:txBody>
                  <a:tcPr marL="4417" marR="4417" marT="4417" marB="44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1,292.10</a:t>
                      </a:r>
                      <a:endParaRPr lang="en-US" sz="1050" dirty="0"/>
                    </a:p>
                  </a:txBody>
                  <a:tcPr marL="4417" marR="4417" marT="4417" marB="44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285.90</a:t>
                      </a:r>
                      <a:endParaRPr lang="en-US" sz="1050" dirty="0"/>
                    </a:p>
                  </a:txBody>
                  <a:tcPr marL="4417" marR="4417" marT="4417" marB="44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7519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/>
                        <a:t>E-8</a:t>
                      </a:r>
                    </a:p>
                  </a:txBody>
                  <a:tcPr marL="4417" marR="4417" marT="4417" marB="44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1,191.90</a:t>
                      </a:r>
                      <a:endParaRPr lang="en-US" sz="1050" dirty="0"/>
                    </a:p>
                  </a:txBody>
                  <a:tcPr marL="4417" marR="4417" marT="4417" marB="44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267.90</a:t>
                      </a:r>
                      <a:endParaRPr lang="en-US" sz="1050" dirty="0"/>
                    </a:p>
                  </a:txBody>
                  <a:tcPr marL="4417" marR="4417" marT="4417" marB="44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</a:tr>
              <a:tr h="167519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/>
                        <a:t>E-7</a:t>
                      </a:r>
                    </a:p>
                  </a:txBody>
                  <a:tcPr marL="4417" marR="4417" marT="4417" marB="44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1,106.10</a:t>
                      </a:r>
                      <a:endParaRPr lang="en-US" sz="1050" dirty="0"/>
                    </a:p>
                  </a:txBody>
                  <a:tcPr marL="4417" marR="4417" marT="4417" marB="44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310.20</a:t>
                      </a:r>
                      <a:endParaRPr lang="en-US" sz="1050" dirty="0"/>
                    </a:p>
                  </a:txBody>
                  <a:tcPr marL="4417" marR="4417" marT="4417" marB="44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7519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/>
                        <a:t>E-6</a:t>
                      </a:r>
                    </a:p>
                  </a:txBody>
                  <a:tcPr marL="4417" marR="4417" marT="4417" marB="44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1,021.80</a:t>
                      </a:r>
                      <a:endParaRPr lang="en-US" sz="1050" dirty="0"/>
                    </a:p>
                  </a:txBody>
                  <a:tcPr marL="4417" marR="4417" marT="4417" marB="44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300.00</a:t>
                      </a:r>
                      <a:endParaRPr lang="en-US" sz="1050" dirty="0"/>
                    </a:p>
                  </a:txBody>
                  <a:tcPr marL="4417" marR="4417" marT="4417" marB="44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</a:tr>
              <a:tr h="167519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/>
                        <a:t>E-5</a:t>
                      </a:r>
                    </a:p>
                  </a:txBody>
                  <a:tcPr marL="4417" marR="4417" marT="4417" marB="44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919.50</a:t>
                      </a:r>
                      <a:endParaRPr lang="en-US" sz="1050" dirty="0"/>
                    </a:p>
                  </a:txBody>
                  <a:tcPr marL="4417" marR="4417" marT="4417" marB="44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255.30</a:t>
                      </a:r>
                      <a:endParaRPr lang="en-US" sz="1050" dirty="0"/>
                    </a:p>
                  </a:txBody>
                  <a:tcPr marL="4417" marR="4417" marT="4417" marB="44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7519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/>
                        <a:t>E-4</a:t>
                      </a:r>
                    </a:p>
                  </a:txBody>
                  <a:tcPr marL="4417" marR="4417" marT="4417" marB="44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799.20</a:t>
                      </a:r>
                      <a:endParaRPr lang="en-US" sz="1050" dirty="0"/>
                    </a:p>
                  </a:txBody>
                  <a:tcPr marL="4417" marR="4417" marT="4417" marB="44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220.50</a:t>
                      </a:r>
                      <a:endParaRPr lang="en-US" sz="1050" dirty="0"/>
                    </a:p>
                  </a:txBody>
                  <a:tcPr marL="4417" marR="4417" marT="4417" marB="44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</a:tr>
              <a:tr h="167519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/>
                        <a:t>E-3</a:t>
                      </a:r>
                    </a:p>
                  </a:txBody>
                  <a:tcPr marL="4417" marR="4417" marT="4417" marB="44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743.10</a:t>
                      </a:r>
                      <a:endParaRPr lang="en-US" sz="1050" dirty="0"/>
                    </a:p>
                  </a:txBody>
                  <a:tcPr marL="4417" marR="4417" marT="4417" marB="44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180.90</a:t>
                      </a:r>
                      <a:endParaRPr lang="en-US" sz="1050" dirty="0"/>
                    </a:p>
                  </a:txBody>
                  <a:tcPr marL="4417" marR="4417" marT="4417" marB="44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7519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/>
                        <a:t>E-2</a:t>
                      </a:r>
                    </a:p>
                  </a:txBody>
                  <a:tcPr marL="4417" marR="4417" marT="4417" marB="44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708.30</a:t>
                      </a:r>
                      <a:endParaRPr lang="en-US" sz="1050" dirty="0"/>
                    </a:p>
                  </a:txBody>
                  <a:tcPr marL="4417" marR="4417" marT="4417" marB="44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241.50</a:t>
                      </a:r>
                      <a:endParaRPr lang="en-US" sz="1050" dirty="0"/>
                    </a:p>
                  </a:txBody>
                  <a:tcPr marL="4417" marR="4417" marT="4417" marB="44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</a:tr>
              <a:tr h="167519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/>
                        <a:t>E-1</a:t>
                      </a:r>
                    </a:p>
                  </a:txBody>
                  <a:tcPr marL="4417" marR="4417" marT="4417" marB="44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708.30</a:t>
                      </a:r>
                      <a:endParaRPr lang="en-US" sz="1050" dirty="0"/>
                    </a:p>
                  </a:txBody>
                  <a:tcPr marL="4417" marR="4417" marT="4417" marB="44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285.90</a:t>
                      </a:r>
                      <a:endParaRPr lang="en-US" sz="1050" dirty="0"/>
                    </a:p>
                  </a:txBody>
                  <a:tcPr marL="4417" marR="4417" marT="4417" marB="44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86659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Basic Allowance for Housing (BAH)</a:t>
            </a:r>
            <a:endParaRPr lang="en-US" sz="2800" b="1" dirty="0"/>
          </a:p>
        </p:txBody>
      </p:sp>
      <p:sp>
        <p:nvSpPr>
          <p:cNvPr id="3" name="Rectangle 2"/>
          <p:cNvSpPr/>
          <p:nvPr/>
        </p:nvSpPr>
        <p:spPr>
          <a:xfrm>
            <a:off x="457200" y="1219200"/>
            <a:ext cx="8686800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537">
              <a:buNone/>
            </a:pPr>
            <a:endParaRPr lang="en-US" altLang="en-US" sz="1800" b="0" dirty="0">
              <a:latin typeface="+mj-lt"/>
            </a:endParaRPr>
          </a:p>
          <a:p>
            <a:pPr marL="365125" indent="-255588">
              <a:buNone/>
            </a:pPr>
            <a:endParaRPr lang="en-US" altLang="en-US" sz="1800" b="0" dirty="0">
              <a:latin typeface="+mj-lt"/>
            </a:endParaRPr>
          </a:p>
          <a:p>
            <a:pPr marL="365125" indent="-255588">
              <a:lnSpc>
                <a:spcPct val="120000"/>
              </a:lnSpc>
              <a:buNone/>
            </a:pPr>
            <a:endParaRPr lang="en-US" altLang="en-US" sz="1800" dirty="0">
              <a:latin typeface="Baskerville Old Face" panose="02020602080505020303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47800" y="1905000"/>
            <a:ext cx="54102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4000" dirty="0"/>
              <a:t>Understanding BAH: </a:t>
            </a:r>
            <a:br>
              <a:rPr lang="en-US" sz="4000" dirty="0"/>
            </a:br>
            <a:r>
              <a:rPr lang="en-US" sz="4000" dirty="0"/>
              <a:t>The Struggle is </a:t>
            </a:r>
            <a:r>
              <a:rPr lang="en-US" sz="4000" dirty="0" smtClean="0"/>
              <a:t>Real</a:t>
            </a:r>
          </a:p>
          <a:p>
            <a:pPr>
              <a:buNone/>
            </a:pPr>
            <a:endParaRPr lang="en-US" sz="3600" dirty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3600" dirty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1214" y="3649792"/>
            <a:ext cx="2921572" cy="2712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8956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Income Withholding Orders</a:t>
            </a:r>
            <a:endParaRPr lang="en-US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1417638"/>
            <a:ext cx="7924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b="0" dirty="0" smtClean="0"/>
              <a:t>Defense Finance and Accounting Service</a:t>
            </a:r>
          </a:p>
          <a:p>
            <a:pPr>
              <a:buNone/>
            </a:pPr>
            <a:endParaRPr lang="en-US" sz="2400" b="0" dirty="0"/>
          </a:p>
          <a:p>
            <a:pPr>
              <a:buNone/>
            </a:pPr>
            <a:r>
              <a:rPr lang="en-US" sz="2400" b="0" dirty="0" smtClean="0">
                <a:hlinkClick r:id="rId2"/>
              </a:rPr>
              <a:t>https</a:t>
            </a:r>
            <a:r>
              <a:rPr lang="en-US" sz="2400" b="0" dirty="0">
                <a:hlinkClick r:id="rId2"/>
              </a:rPr>
              <a:t>://</a:t>
            </a:r>
            <a:r>
              <a:rPr lang="en-US" sz="2400" b="0" dirty="0" smtClean="0">
                <a:hlinkClick r:id="rId2"/>
              </a:rPr>
              <a:t>www.dfas.mil/garnishment.html</a:t>
            </a:r>
            <a:endParaRPr lang="en-US" sz="2400" b="0" dirty="0" smtClean="0"/>
          </a:p>
          <a:p>
            <a:pPr>
              <a:buNone/>
            </a:pPr>
            <a:endParaRPr lang="en-US" sz="2400" b="0" dirty="0" smtClean="0"/>
          </a:p>
          <a:p>
            <a:pPr marL="342900" indent="-342900"/>
            <a:r>
              <a:rPr lang="en-US" sz="2400" b="0" dirty="0" smtClean="0"/>
              <a:t>They will need an order from a court or child support enforcement agency (CSEA) that directs the government to pay monies for support or alimony</a:t>
            </a:r>
          </a:p>
          <a:p>
            <a:pPr>
              <a:buNone/>
            </a:pPr>
            <a:endParaRPr lang="en-US" sz="2400" b="0" dirty="0" smtClean="0"/>
          </a:p>
          <a:p>
            <a:pPr marL="342900" indent="-342900"/>
            <a:r>
              <a:rPr lang="en-US" sz="2400" b="0" dirty="0" smtClean="0"/>
              <a:t>“Child support” includes court costs, administrative fees and attorneys fees and can be withheld if order directs it</a:t>
            </a:r>
          </a:p>
          <a:p>
            <a:pPr>
              <a:buNone/>
            </a:pP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38075857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pPr algn="l"/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Income Withholding Orders</a:t>
            </a:r>
            <a:b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Limits</a:t>
            </a:r>
            <a:endParaRPr lang="en-US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219200"/>
            <a:ext cx="89154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endParaRPr lang="en-US" sz="2400" b="0" dirty="0"/>
          </a:p>
          <a:p>
            <a:pPr marL="342900" indent="-342900"/>
            <a:r>
              <a:rPr lang="en-US" sz="2800" b="0" dirty="0"/>
              <a:t>50 percent of disposable earnings if: obligor has other dependents and no </a:t>
            </a:r>
            <a:r>
              <a:rPr lang="en-US" sz="2800" b="0" dirty="0" smtClean="0"/>
              <a:t>arrearage</a:t>
            </a:r>
          </a:p>
          <a:p>
            <a:pPr>
              <a:buNone/>
            </a:pPr>
            <a:endParaRPr lang="en-US" sz="2800" b="0" dirty="0"/>
          </a:p>
          <a:p>
            <a:pPr marL="342900" indent="-342900"/>
            <a:r>
              <a:rPr lang="en-US" sz="2800" b="0" dirty="0"/>
              <a:t>55 percent if: dependents + </a:t>
            </a:r>
            <a:r>
              <a:rPr lang="en-US" sz="2800" b="0" dirty="0" smtClean="0"/>
              <a:t>arrearage</a:t>
            </a:r>
          </a:p>
          <a:p>
            <a:pPr>
              <a:buNone/>
            </a:pPr>
            <a:endParaRPr lang="en-US" sz="2800" b="0" dirty="0"/>
          </a:p>
          <a:p>
            <a:pPr marL="342900" indent="-342900"/>
            <a:r>
              <a:rPr lang="en-US" sz="2800" b="0" dirty="0"/>
              <a:t>60 percent if: no dependents and no </a:t>
            </a:r>
            <a:r>
              <a:rPr lang="en-US" sz="2800" b="0" dirty="0" smtClean="0"/>
              <a:t>arrearage</a:t>
            </a:r>
          </a:p>
          <a:p>
            <a:pPr>
              <a:buNone/>
            </a:pPr>
            <a:endParaRPr lang="en-US" sz="2800" b="0" dirty="0"/>
          </a:p>
          <a:p>
            <a:pPr marL="342900" indent="-342900"/>
            <a:r>
              <a:rPr lang="en-US" sz="2800" b="0" dirty="0"/>
              <a:t>65 percent if: no dependents + </a:t>
            </a:r>
            <a:r>
              <a:rPr lang="en-US" sz="2800" b="0" dirty="0" smtClean="0"/>
              <a:t>arrearage </a:t>
            </a:r>
            <a:endParaRPr lang="en-US" sz="2800" b="0" dirty="0"/>
          </a:p>
          <a:p>
            <a:pPr marL="342900" indent="-342900"/>
            <a:endParaRPr lang="en-US" sz="2800" b="0" dirty="0"/>
          </a:p>
          <a:p>
            <a:pPr marL="342900" indent="-342900"/>
            <a:endParaRPr lang="en-US" sz="2800" b="0" dirty="0" smtClean="0"/>
          </a:p>
        </p:txBody>
      </p:sp>
    </p:spTree>
    <p:extLst>
      <p:ext uri="{BB962C8B-B14F-4D97-AF65-F5344CB8AC3E}">
        <p14:creationId xmlns:p14="http://schemas.microsoft.com/office/powerpoint/2010/main" val="918417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ChangeArrowheads="1"/>
          </p:cNvSpPr>
          <p:nvPr/>
        </p:nvSpPr>
        <p:spPr bwMode="auto">
          <a:xfrm>
            <a:off x="497255" y="3043136"/>
            <a:ext cx="8088728" cy="7668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5" tIns="44444" rIns="90475" bIns="44444">
            <a:spAutoFit/>
          </a:bodyPr>
          <a:lstStyle/>
          <a:p>
            <a:pPr algn="ctr">
              <a:buFontTx/>
              <a:buNone/>
            </a:pPr>
            <a:r>
              <a:rPr lang="en-US" sz="4400" b="0" dirty="0" smtClean="0">
                <a:latin typeface="+mj-lt"/>
              </a:rPr>
              <a:t>Questions - Comments - Issues</a:t>
            </a:r>
            <a:endParaRPr lang="en-US" sz="4400" b="0" dirty="0">
              <a:latin typeface="+mj-lt"/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426819" y="152400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buNone/>
            </a:pPr>
            <a:r>
              <a:rPr lang="en-US" sz="3600" kern="0" dirty="0" smtClean="0">
                <a:solidFill>
                  <a:schemeClr val="tx2"/>
                </a:solidFill>
              </a:rPr>
              <a:t>Military Specific Issues</a:t>
            </a:r>
            <a:endParaRPr lang="en-US" sz="3600" kern="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What is BAH and Who Gets it?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BAH is the “Basic Allowance for Housing”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Chapter 10 §10002(A) of the Joint Travel Regulations (“JTR”) says, “</a:t>
            </a:r>
            <a:r>
              <a:rPr lang="en-US" dirty="0"/>
              <a:t>a member on active duty entitled to basic pay is authorized </a:t>
            </a:r>
            <a:r>
              <a:rPr lang="en-US" dirty="0" smtClean="0"/>
              <a:t>a housing </a:t>
            </a:r>
            <a:r>
              <a:rPr lang="en-US" dirty="0"/>
              <a:t>allowance based on the member’s grade, dependency status, and location. Rates are prescribed </a:t>
            </a:r>
            <a:r>
              <a:rPr lang="en-US" dirty="0" smtClean="0"/>
              <a:t>depending on </a:t>
            </a:r>
            <a:r>
              <a:rPr lang="en-US" dirty="0"/>
              <a:t>the member’s grade and whether or not the member has a dependent. The location determines the rate, </a:t>
            </a:r>
            <a:r>
              <a:rPr lang="en-US" dirty="0" smtClean="0"/>
              <a:t>and whether </a:t>
            </a:r>
            <a:r>
              <a:rPr lang="en-US" dirty="0"/>
              <a:t>the allowance is BAH or OHA. The BAH rate is based on median housing costs and is paid </a:t>
            </a:r>
            <a:r>
              <a:rPr lang="en-US" dirty="0" smtClean="0"/>
              <a:t>independently of </a:t>
            </a:r>
            <a:r>
              <a:rPr lang="en-US" dirty="0"/>
              <a:t>a member’s actual housing </a:t>
            </a:r>
            <a:r>
              <a:rPr lang="en-US" dirty="0" smtClean="0"/>
              <a:t>costs”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88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What is BAH-Diff? </a:t>
            </a:r>
            <a:br>
              <a:rPr lang="en-US" sz="2000" dirty="0" smtClean="0"/>
            </a:br>
            <a:r>
              <a:rPr lang="en-US" sz="2000" dirty="0" smtClean="0"/>
              <a:t>And Why should you care?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40000" lnSpcReduction="20000"/>
          </a:bodyPr>
          <a:lstStyle/>
          <a:p>
            <a:r>
              <a:rPr lang="en-US" sz="5000" dirty="0" smtClean="0"/>
              <a:t>JTR §10008(A) defines BAH-Diff as “the difference between the with-and without-dependents BAQ rates as of 31 December 1997 increased by the average pay raise percentage each year”</a:t>
            </a:r>
          </a:p>
          <a:p>
            <a:pPr marL="0" indent="0">
              <a:buNone/>
            </a:pPr>
            <a:endParaRPr lang="en-US" sz="5000" dirty="0" smtClean="0"/>
          </a:p>
          <a:p>
            <a:r>
              <a:rPr lang="en-US" sz="5000" dirty="0" smtClean="0"/>
              <a:t>JTR §10008(B)(1) says, “[</a:t>
            </a:r>
            <a:r>
              <a:rPr lang="en-US" sz="5000" dirty="0" err="1" smtClean="0"/>
              <a:t>i</a:t>
            </a:r>
            <a:r>
              <a:rPr lang="en-US" sz="5000" dirty="0" smtClean="0"/>
              <a:t>]f a member is assigned </a:t>
            </a:r>
            <a:r>
              <a:rPr lang="en-US" sz="5000" dirty="0"/>
              <a:t>to single type Gov’t </a:t>
            </a:r>
            <a:r>
              <a:rPr lang="en-US" sz="5000" dirty="0" err="1"/>
              <a:t>Qtrs</a:t>
            </a:r>
            <a:r>
              <a:rPr lang="en-US" sz="5000" dirty="0"/>
              <a:t> or a single type housing facility under a </a:t>
            </a:r>
            <a:r>
              <a:rPr lang="en-US" sz="5000" dirty="0" smtClean="0"/>
              <a:t>Uniformed Service’s </a:t>
            </a:r>
            <a:r>
              <a:rPr lang="en-US" sz="5000" dirty="0"/>
              <a:t>jurisdiction and is authorized BAH solely by reason of the member’s adequate child support </a:t>
            </a:r>
            <a:r>
              <a:rPr lang="en-US" sz="5000" dirty="0" smtClean="0"/>
              <a:t>payment, the </a:t>
            </a:r>
            <a:r>
              <a:rPr lang="en-US" sz="5000" dirty="0"/>
              <a:t>member is authorized only BAH-DIFF. </a:t>
            </a:r>
            <a:r>
              <a:rPr lang="en-US" sz="5000" b="1" i="1" dirty="0"/>
              <a:t>A member is not authorized BAH-DIFF if the child </a:t>
            </a:r>
            <a:r>
              <a:rPr lang="en-US" sz="5000" b="1" i="1" dirty="0" smtClean="0"/>
              <a:t>support payment </a:t>
            </a:r>
            <a:r>
              <a:rPr lang="en-US" sz="5000" b="1" i="1" dirty="0"/>
              <a:t>is less than the member’s applicable pay grade BAH-DIFF </a:t>
            </a:r>
            <a:r>
              <a:rPr lang="en-US" sz="5000" b="1" i="1" dirty="0" smtClean="0"/>
              <a:t>amount</a:t>
            </a:r>
          </a:p>
          <a:p>
            <a:pPr marL="0" indent="0">
              <a:buNone/>
            </a:pPr>
            <a:endParaRPr lang="en-US" sz="5000" b="1" i="1" dirty="0" smtClean="0"/>
          </a:p>
          <a:p>
            <a:r>
              <a:rPr lang="en-US" sz="5000" dirty="0"/>
              <a:t>JTR §10008(B</a:t>
            </a:r>
            <a:r>
              <a:rPr lang="en-US" sz="5000" dirty="0" smtClean="0"/>
              <a:t>)(2) states, “[a] member </a:t>
            </a:r>
            <a:r>
              <a:rPr lang="en-US" sz="5000" dirty="0"/>
              <a:t>not assigned to Gov’t </a:t>
            </a:r>
            <a:r>
              <a:rPr lang="en-US" sz="5000" dirty="0" err="1"/>
              <a:t>Qtrs</a:t>
            </a:r>
            <a:r>
              <a:rPr lang="en-US" sz="5000" dirty="0"/>
              <a:t>, who is authorized BAH or OHA on behalf of a dependent solely </a:t>
            </a:r>
            <a:r>
              <a:rPr lang="en-US" sz="5000" dirty="0" smtClean="0"/>
              <a:t>on the </a:t>
            </a:r>
            <a:r>
              <a:rPr lang="en-US" sz="5000" dirty="0"/>
              <a:t>basis of child support payment, is authorized a with dependent housing allowance (either BAH or OHA</a:t>
            </a:r>
            <a:r>
              <a:rPr lang="en-US" sz="5000" dirty="0" smtClean="0"/>
              <a:t>)”</a:t>
            </a:r>
          </a:p>
          <a:p>
            <a:pPr marL="0" indent="0">
              <a:buNone/>
            </a:pPr>
            <a:endParaRPr lang="en-US" sz="5000" dirty="0" smtClean="0"/>
          </a:p>
          <a:p>
            <a:endParaRPr lang="en-US" sz="5000" b="1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58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Controls BAH?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 Department of Defense sets the BAH rates and eligibility standards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Defense Finance and Accounting Service (DFAS) determines whether </a:t>
            </a:r>
            <a:r>
              <a:rPr lang="en-US" sz="2800" dirty="0" err="1" smtClean="0"/>
              <a:t>servicemembers</a:t>
            </a:r>
            <a:r>
              <a:rPr lang="en-US" sz="2800" dirty="0" smtClean="0"/>
              <a:t> are eligible for BAH and in what form 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The on-post housing office determines eligibility for on or off-post housing, which can trigger the need for BAH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7367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1438"/>
          </a:xfrm>
        </p:spPr>
        <p:txBody>
          <a:bodyPr/>
          <a:lstStyle/>
          <a:p>
            <a:r>
              <a:rPr lang="en-US" sz="3200" dirty="0" smtClean="0"/>
              <a:t>Understanding the Leave and </a:t>
            </a:r>
            <a:br>
              <a:rPr lang="en-US" sz="3200" dirty="0" smtClean="0"/>
            </a:br>
            <a:r>
              <a:rPr lang="en-US" sz="3200" dirty="0" smtClean="0"/>
              <a:t>Earning Statement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r>
              <a:rPr lang="en-US" dirty="0" smtClean="0"/>
              <a:t>Base Pay: Amount paid before deductions</a:t>
            </a:r>
          </a:p>
          <a:p>
            <a:endParaRPr lang="en-US" dirty="0" smtClean="0"/>
          </a:p>
          <a:p>
            <a:r>
              <a:rPr lang="en-US" dirty="0" smtClean="0"/>
              <a:t>BAS:  Basic Allowance for subsistence.  Enlisted Soldiers are paid for their own meals (should not count in support calculations)</a:t>
            </a:r>
          </a:p>
          <a:p>
            <a:endParaRPr lang="en-US" dirty="0" smtClean="0"/>
          </a:p>
          <a:p>
            <a:r>
              <a:rPr lang="en-US" dirty="0" smtClean="0"/>
              <a:t>BAH: Basic Allowance for Housing: ***Will change after divorce </a:t>
            </a:r>
          </a:p>
        </p:txBody>
      </p:sp>
    </p:spTree>
    <p:extLst>
      <p:ext uri="{BB962C8B-B14F-4D97-AF65-F5344CB8AC3E}">
        <p14:creationId xmlns:p14="http://schemas.microsoft.com/office/powerpoint/2010/main" val="414499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1438"/>
          </a:xfrm>
        </p:spPr>
        <p:txBody>
          <a:bodyPr/>
          <a:lstStyle/>
          <a:p>
            <a:r>
              <a:rPr lang="en-US" sz="3200" dirty="0" smtClean="0"/>
              <a:t>Understanding the Leave and </a:t>
            </a:r>
            <a:br>
              <a:rPr lang="en-US" sz="3200" dirty="0" smtClean="0"/>
            </a:br>
            <a:r>
              <a:rPr lang="en-US" sz="3200" dirty="0" smtClean="0"/>
              <a:t>Earning Statement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r>
              <a:rPr lang="en-US" dirty="0" err="1" smtClean="0"/>
              <a:t>Servicemembers</a:t>
            </a:r>
            <a:r>
              <a:rPr lang="en-US" dirty="0" smtClean="0"/>
              <a:t> </a:t>
            </a:r>
            <a:r>
              <a:rPr lang="en-US" dirty="0"/>
              <a:t>have option of receiving pay </a:t>
            </a:r>
            <a:r>
              <a:rPr lang="en-US" dirty="0" smtClean="0"/>
              <a:t>bi-weekly </a:t>
            </a:r>
            <a:r>
              <a:rPr lang="en-US" dirty="0"/>
              <a:t>or monthly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Pay date:  When </a:t>
            </a:r>
            <a:r>
              <a:rPr lang="en-US" dirty="0" smtClean="0"/>
              <a:t>Service Member’s military service began. </a:t>
            </a:r>
            <a:r>
              <a:rPr lang="en-US" i="1" dirty="0" smtClean="0"/>
              <a:t>For example</a:t>
            </a:r>
            <a:r>
              <a:rPr lang="en-US" dirty="0" smtClean="0"/>
              <a:t>: 970814 means service started August 14, 1997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Grade: Soldier’s rank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055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1438"/>
          </a:xfrm>
        </p:spPr>
        <p:txBody>
          <a:bodyPr/>
          <a:lstStyle/>
          <a:p>
            <a:r>
              <a:rPr lang="en-US" sz="3200" dirty="0" smtClean="0"/>
              <a:t>Understanding the Leave and </a:t>
            </a:r>
            <a:br>
              <a:rPr lang="en-US" sz="3200" dirty="0" smtClean="0"/>
            </a:br>
            <a:r>
              <a:rPr lang="en-US" sz="3200" dirty="0" smtClean="0"/>
              <a:t>Earning Statement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867400"/>
          </a:xfrm>
        </p:spPr>
        <p:txBody>
          <a:bodyPr/>
          <a:lstStyle/>
          <a:p>
            <a:r>
              <a:rPr lang="en-US" sz="2800" dirty="0" smtClean="0"/>
              <a:t>SGLI: Life insurance policy.  Maximum amount: 400k</a:t>
            </a:r>
          </a:p>
          <a:p>
            <a:endParaRPr lang="en-US" sz="2800" dirty="0" smtClean="0"/>
          </a:p>
          <a:p>
            <a:r>
              <a:rPr lang="en-US" sz="2800" dirty="0" smtClean="0"/>
              <a:t>FSH: </a:t>
            </a:r>
            <a:r>
              <a:rPr lang="en-US" sz="2800" dirty="0"/>
              <a:t>Family Separation Housing: FSH may be authorized when a separation results from military orders and not because of personal choices of the member and </a:t>
            </a:r>
            <a:r>
              <a:rPr lang="en-US" sz="2800" dirty="0" smtClean="0"/>
              <a:t>dependents</a:t>
            </a:r>
          </a:p>
          <a:p>
            <a:endParaRPr lang="en-US" sz="2800" dirty="0" smtClean="0"/>
          </a:p>
          <a:p>
            <a:r>
              <a:rPr lang="en-US" sz="2800" dirty="0"/>
              <a:t>FSA: Family Separation </a:t>
            </a:r>
            <a:r>
              <a:rPr lang="en-US" sz="2800" dirty="0" smtClean="0"/>
              <a:t>Allowance: Compensation for </a:t>
            </a:r>
            <a:r>
              <a:rPr lang="en-US" sz="2800" dirty="0"/>
              <a:t>added expenses incurred because of an enforced family separation. 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33078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36638"/>
          </a:xfrm>
        </p:spPr>
        <p:txBody>
          <a:bodyPr/>
          <a:lstStyle/>
          <a:p>
            <a:r>
              <a:rPr lang="en-US" sz="3600" dirty="0" smtClean="0"/>
              <a:t>Special and Incentives Pay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7912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		</a:t>
            </a:r>
            <a:r>
              <a:rPr lang="en-US" sz="2800" b="1" dirty="0" smtClean="0"/>
              <a:t>Constantly subject to change!!</a:t>
            </a:r>
            <a:endParaRPr lang="en-US" sz="2800" dirty="0" smtClean="0"/>
          </a:p>
          <a:p>
            <a:r>
              <a:rPr lang="en-US" sz="2400" dirty="0" smtClean="0"/>
              <a:t>Assignment Incentive Pay (AIP): Paid to service members for unusual assignment circumstances.  </a:t>
            </a:r>
            <a:r>
              <a:rPr lang="en-US" sz="2400" i="1" dirty="0" smtClean="0"/>
              <a:t>For example</a:t>
            </a:r>
            <a:r>
              <a:rPr lang="en-US" sz="2400" dirty="0" smtClean="0"/>
              <a:t>: involuntary extended tours in Iraq and Kuwait</a:t>
            </a:r>
          </a:p>
          <a:p>
            <a:endParaRPr lang="en-US" sz="2400" dirty="0" smtClean="0"/>
          </a:p>
          <a:p>
            <a:r>
              <a:rPr lang="en-US" sz="2400" dirty="0" smtClean="0"/>
              <a:t>Imminent Danger Pay: Paid in combat zones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Military Hardship Duty Pay: Compensation paid when assigned to locations where living conditions substantially below conditions in U.S.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Hazardous Duty Incentive Pay (HDIP): Flying duties such as parachute jumping and flight duties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02749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/>
          </a:outerShdw>
        </a:effectLst>
      </a:spPr>
      <a:bodyPr vert="horz" wrap="square" lIns="90475" tIns="44444" rIns="90475" bIns="44444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/>
          </a:outerShdw>
        </a:effectLst>
      </a:spPr>
      <a:bodyPr vert="horz" wrap="square" lIns="90475" tIns="44444" rIns="90475" bIns="44444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12494</TotalTime>
  <Words>1178</Words>
  <Application>Microsoft Office PowerPoint</Application>
  <PresentationFormat>On-screen Show (4:3)</PresentationFormat>
  <Paragraphs>209</Paragraphs>
  <Slides>22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ＭＳ Ｐゴシック</vt:lpstr>
      <vt:lpstr>Arial</vt:lpstr>
      <vt:lpstr>Baskerville Old Face</vt:lpstr>
      <vt:lpstr>Times New Roman</vt:lpstr>
      <vt:lpstr>Default Design</vt:lpstr>
      <vt:lpstr>CorelDRAW!</vt:lpstr>
      <vt:lpstr>PowerPoint Presentation</vt:lpstr>
      <vt:lpstr>Basic Allowance for Housing (BAH)</vt:lpstr>
      <vt:lpstr>What is BAH and Who Gets it?</vt:lpstr>
      <vt:lpstr>What is BAH-Diff?  And Why should you care?</vt:lpstr>
      <vt:lpstr>Who Controls BAH?</vt:lpstr>
      <vt:lpstr>Understanding the Leave and  Earning Statement</vt:lpstr>
      <vt:lpstr>Understanding the Leave and  Earning Statement</vt:lpstr>
      <vt:lpstr>Understanding the Leave and  Earning Statement</vt:lpstr>
      <vt:lpstr>Special and Incentives Pay</vt:lpstr>
      <vt:lpstr>Servicemembers’ Civil Relief Act SCRA </vt:lpstr>
      <vt:lpstr>Who is Protected by SCRA?</vt:lpstr>
      <vt:lpstr>Additional Stays under SCRA</vt:lpstr>
      <vt:lpstr>Requirements for a Stay</vt:lpstr>
      <vt:lpstr>Adverse Rulings </vt:lpstr>
      <vt:lpstr>Adverse Rulings</vt:lpstr>
      <vt:lpstr>Temporary Support  (Army Regulation 608-99)</vt:lpstr>
      <vt:lpstr>When the Obligation Begins</vt:lpstr>
      <vt:lpstr>Pro-rata Shares</vt:lpstr>
      <vt:lpstr>PowerPoint Presentation</vt:lpstr>
      <vt:lpstr>Income Withholding Orders</vt:lpstr>
      <vt:lpstr>  Income Withholding Orders     Limits</vt:lpstr>
      <vt:lpstr>PowerPoint Presentation</vt:lpstr>
    </vt:vector>
  </TitlesOfParts>
  <Company>Fort Carson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MountPC</dc:creator>
  <cp:lastModifiedBy>Dunlop, Bonnie L Ms CIV USA </cp:lastModifiedBy>
  <cp:revision>650</cp:revision>
  <dcterms:created xsi:type="dcterms:W3CDTF">2004-09-13T19:43:55Z</dcterms:created>
  <dcterms:modified xsi:type="dcterms:W3CDTF">2018-05-25T19:47:50Z</dcterms:modified>
</cp:coreProperties>
</file>